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7" r:id="rId1"/>
  </p:sldMasterIdLst>
  <p:sldIdLst>
    <p:sldId id="256" r:id="rId2"/>
    <p:sldId id="257" r:id="rId3"/>
    <p:sldId id="258" r:id="rId4"/>
    <p:sldId id="259" r:id="rId5"/>
    <p:sldId id="262" r:id="rId6"/>
    <p:sldId id="263" r:id="rId7"/>
    <p:sldId id="264" r:id="rId8"/>
    <p:sldId id="261" r:id="rId9"/>
    <p:sldId id="260"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7DC2B0-62CE-A546-9247-45D6CBAACF55}" type="datetimeFigureOut">
              <a:rPr lang="en-US" smtClean="0"/>
              <a:pPr/>
              <a:t>10/17/16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7DC2B0-62CE-A546-9247-45D6CBAACF55}" type="datetimeFigureOut">
              <a:rPr lang="en-US" smtClean="0"/>
              <a:pPr/>
              <a:t>10/17/16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7DC2B0-62CE-A546-9247-45D6CBAACF55}" type="datetimeFigureOut">
              <a:rPr lang="en-US" smtClean="0"/>
              <a:pPr/>
              <a:t>10/17/16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7DC2B0-62CE-A546-9247-45D6CBAACF55}" type="datetimeFigureOut">
              <a:rPr lang="en-US" smtClean="0"/>
              <a:pPr/>
              <a:t>10/17/16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7DC2B0-62CE-A546-9247-45D6CBAACF55}" type="datetimeFigureOut">
              <a:rPr lang="en-US" smtClean="0"/>
              <a:pPr/>
              <a:t>10/17/16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7DC2B0-62CE-A546-9247-45D6CBAACF55}" type="datetimeFigureOut">
              <a:rPr lang="en-US" smtClean="0"/>
              <a:pPr/>
              <a:t>10/17/16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7DC2B0-62CE-A546-9247-45D6CBAACF55}" type="datetimeFigureOut">
              <a:rPr lang="en-US" smtClean="0"/>
              <a:pPr/>
              <a:t>10/17/16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7DC2B0-62CE-A546-9247-45D6CBAACF55}" type="datetimeFigureOut">
              <a:rPr lang="en-US" smtClean="0"/>
              <a:pPr/>
              <a:t>10/17/16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7DC2B0-62CE-A546-9247-45D6CBAACF55}" type="datetimeFigureOut">
              <a:rPr lang="en-US" smtClean="0"/>
              <a:pPr/>
              <a:t>10/17/16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7DC2B0-62CE-A546-9247-45D6CBAACF55}" type="datetimeFigureOut">
              <a:rPr lang="en-US" smtClean="0"/>
              <a:pPr/>
              <a:t>10/17/16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7DC2B0-62CE-A546-9247-45D6CBAACF55}" type="datetimeFigureOut">
              <a:rPr lang="en-US" smtClean="0"/>
              <a:pPr/>
              <a:t>10/17/16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7DC2B0-62CE-A546-9247-45D6CBAACF55}" type="datetimeFigureOut">
              <a:rPr lang="en-US" smtClean="0"/>
              <a:pPr/>
              <a:t>10/17/16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BC876C-FED2-9146-B71C-8477A92318F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nfed.org/mobi/howard-gardner-mulltiple-intelligences-and-educat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276271" y="1192132"/>
            <a:ext cx="4338338" cy="2371307"/>
          </a:xfrm>
        </p:spPr>
        <p:txBody>
          <a:bodyPr>
            <a:normAutofit/>
          </a:bodyPr>
          <a:lstStyle/>
          <a:p>
            <a:r>
              <a:rPr lang="en-US" sz="5400" dirty="0" smtClean="0">
                <a:latin typeface="Century Gothic"/>
                <a:cs typeface="Century Gothic"/>
              </a:rPr>
              <a:t>Music In The Classroom</a:t>
            </a:r>
            <a:endParaRPr lang="en-US" sz="5400" dirty="0">
              <a:latin typeface="Century Gothic"/>
              <a:cs typeface="Century Gothic"/>
            </a:endParaRPr>
          </a:p>
        </p:txBody>
      </p:sp>
      <p:sp>
        <p:nvSpPr>
          <p:cNvPr id="3" name="Subtitle 2"/>
          <p:cNvSpPr>
            <a:spLocks noGrp="1"/>
          </p:cNvSpPr>
          <p:nvPr>
            <p:ph type="subTitle" idx="1"/>
          </p:nvPr>
        </p:nvSpPr>
        <p:spPr>
          <a:xfrm>
            <a:off x="4094849" y="3239490"/>
            <a:ext cx="4519760" cy="1752600"/>
          </a:xfrm>
        </p:spPr>
        <p:txBody>
          <a:bodyPr/>
          <a:lstStyle/>
          <a:p>
            <a:r>
              <a:rPr lang="en-US" dirty="0" smtClean="0">
                <a:latin typeface="Century Gothic"/>
                <a:cs typeface="Century Gothic"/>
              </a:rPr>
              <a:t>Jessica Mandell</a:t>
            </a:r>
          </a:p>
          <a:p>
            <a:r>
              <a:rPr lang="en-US" dirty="0" smtClean="0">
                <a:latin typeface="Century Gothic"/>
                <a:cs typeface="Century Gothic"/>
              </a:rPr>
              <a:t>CBSE 7201</a:t>
            </a:r>
          </a:p>
          <a:p>
            <a:r>
              <a:rPr lang="en-US" dirty="0" smtClean="0">
                <a:latin typeface="Century Gothic"/>
                <a:cs typeface="Century Gothic"/>
              </a:rPr>
              <a:t>Fall 2016</a:t>
            </a:r>
            <a:endParaRPr lang="en-US" dirty="0">
              <a:latin typeface="Century Gothic"/>
              <a:cs typeface="Century Gothic"/>
            </a:endParaRPr>
          </a:p>
        </p:txBody>
      </p:sp>
      <p:pic>
        <p:nvPicPr>
          <p:cNvPr id="3074" name="Picture 2"/>
          <p:cNvPicPr>
            <a:picLocks noChangeAspect="1" noChangeArrowheads="1"/>
          </p:cNvPicPr>
          <p:nvPr/>
        </p:nvPicPr>
        <p:blipFill>
          <a:blip r:embed="rId2"/>
          <a:srcRect/>
          <a:stretch>
            <a:fillRect/>
          </a:stretch>
        </p:blipFill>
        <p:spPr bwMode="auto">
          <a:xfrm>
            <a:off x="368292" y="389430"/>
            <a:ext cx="4089401" cy="5715001"/>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Century Gothic"/>
                <a:cs typeface="Century Gothic"/>
              </a:rPr>
              <a:t>Resources</a:t>
            </a:r>
            <a:endParaRPr lang="en-US" dirty="0">
              <a:latin typeface="Century Gothic"/>
              <a:cs typeface="Century Gothic"/>
            </a:endParaRPr>
          </a:p>
        </p:txBody>
      </p:sp>
      <p:sp>
        <p:nvSpPr>
          <p:cNvPr id="3" name="Content Placeholder 2"/>
          <p:cNvSpPr>
            <a:spLocks noGrp="1"/>
          </p:cNvSpPr>
          <p:nvPr>
            <p:ph idx="1"/>
          </p:nvPr>
        </p:nvSpPr>
        <p:spPr>
          <a:xfrm>
            <a:off x="457200" y="1143000"/>
            <a:ext cx="8229600" cy="5973619"/>
          </a:xfrm>
        </p:spPr>
        <p:txBody>
          <a:bodyPr>
            <a:normAutofit fontScale="55000" lnSpcReduction="20000"/>
          </a:bodyPr>
          <a:lstStyle/>
          <a:p>
            <a:r>
              <a:rPr lang="en-US" dirty="0" smtClean="0">
                <a:latin typeface="Century Gothic"/>
                <a:cs typeface="Century Gothic"/>
              </a:rPr>
              <a:t>Mark, T. K. (2003). Development of music creativity among elementary school students. Journal of Research in Music Education, 51(4), 278-288. Retrieved from </a:t>
            </a:r>
            <a:r>
              <a:rPr lang="en-US" u="sng" dirty="0" err="1" smtClean="0">
                <a:latin typeface="Century Gothic"/>
                <a:cs typeface="Century Gothic"/>
              </a:rPr>
              <a:t>https://login.ez-proxy.brooklyn.cuny.edu/login?url</a:t>
            </a:r>
            <a:r>
              <a:rPr lang="en-US" u="sng" dirty="0" smtClean="0">
                <a:latin typeface="Century Gothic"/>
                <a:cs typeface="Century Gothic"/>
              </a:rPr>
              <a:t>=http://search.proquest.com/docview/214474508?accountid=</a:t>
            </a:r>
            <a:r>
              <a:rPr lang="en-US" u="sng" dirty="0" smtClean="0">
                <a:latin typeface="Century Gothic"/>
                <a:cs typeface="Century Gothic"/>
              </a:rPr>
              <a:t>7286</a:t>
            </a:r>
            <a:endParaRPr lang="en-US" dirty="0" smtClean="0">
              <a:latin typeface="Century Gothic"/>
              <a:cs typeface="Century Gothic"/>
            </a:endParaRPr>
          </a:p>
          <a:p>
            <a:r>
              <a:rPr lang="en-US" dirty="0" smtClean="0">
                <a:latin typeface="Century Gothic"/>
                <a:cs typeface="Century Gothic"/>
              </a:rPr>
              <a:t>O </a:t>
            </a:r>
            <a:r>
              <a:rPr lang="en-US" dirty="0" smtClean="0">
                <a:latin typeface="Century Gothic"/>
                <a:cs typeface="Century Gothic"/>
              </a:rPr>
              <a:t>Shea, D. J. &amp; </a:t>
            </a:r>
            <a:r>
              <a:rPr lang="en-US" dirty="0" err="1" smtClean="0">
                <a:latin typeface="Century Gothic"/>
                <a:cs typeface="Century Gothic"/>
              </a:rPr>
              <a:t>Stanfa</a:t>
            </a:r>
            <a:r>
              <a:rPr lang="en-US" dirty="0" smtClean="0">
                <a:latin typeface="Century Gothic"/>
                <a:cs typeface="Century Gothic"/>
              </a:rPr>
              <a:t>, K. (1998). The play’s the thing for reading comprehension. Teaching Exceptional Children. 31(2), 48-55</a:t>
            </a:r>
            <a:r>
              <a:rPr lang="en-US" dirty="0" smtClean="0">
                <a:latin typeface="Century Gothic"/>
                <a:cs typeface="Century Gothic"/>
              </a:rPr>
              <a:t>.</a:t>
            </a:r>
          </a:p>
          <a:p>
            <a:r>
              <a:rPr lang="en-US" dirty="0" smtClean="0">
                <a:latin typeface="Century Gothic"/>
                <a:cs typeface="Century Gothic"/>
              </a:rPr>
              <a:t>Rosler, B. (2008).  Process drama in one fifth-grade social studies class. </a:t>
            </a:r>
            <a:r>
              <a:rPr lang="en-US" i="1" dirty="0" smtClean="0">
                <a:latin typeface="Century Gothic"/>
                <a:cs typeface="Century Gothic"/>
              </a:rPr>
              <a:t>The Social Studies (Washington D.C.). </a:t>
            </a:r>
            <a:r>
              <a:rPr lang="en-US" dirty="0" smtClean="0">
                <a:latin typeface="Century Gothic"/>
                <a:cs typeface="Century Gothic"/>
              </a:rPr>
              <a:t>99(6), 265-272</a:t>
            </a:r>
            <a:r>
              <a:rPr lang="en-US" dirty="0" smtClean="0">
                <a:latin typeface="Century Gothic"/>
                <a:cs typeface="Century Gothic"/>
              </a:rPr>
              <a:t>.</a:t>
            </a:r>
          </a:p>
          <a:p>
            <a:r>
              <a:rPr lang="en-US" dirty="0" smtClean="0">
                <a:latin typeface="Century Gothic"/>
                <a:cs typeface="Century Gothic"/>
              </a:rPr>
              <a:t>Smith, Mark K. (2002, 2008) </a:t>
            </a:r>
            <a:r>
              <a:rPr lang="en-US" i="1" dirty="0" smtClean="0">
                <a:latin typeface="Century Gothic"/>
                <a:cs typeface="Century Gothic"/>
              </a:rPr>
              <a:t>Howard Gardner and multiple intelligences, the encyclopedia of informal </a:t>
            </a:r>
            <a:r>
              <a:rPr lang="en-US" i="1" dirty="0" err="1" smtClean="0">
                <a:latin typeface="Century Gothic"/>
                <a:cs typeface="Century Gothic"/>
              </a:rPr>
              <a:t>education,</a:t>
            </a:r>
            <a:r>
              <a:rPr lang="en-US" dirty="0" err="1" smtClean="0">
                <a:latin typeface="Century Gothic"/>
                <a:cs typeface="Century Gothic"/>
                <a:hlinkClick r:id="rId2"/>
              </a:rPr>
              <a:t>http://www.infed.org/mobi/howard-gardner-mulltiple-intelligences-and-education</a:t>
            </a:r>
            <a:endParaRPr lang="en-US" dirty="0" smtClean="0">
              <a:latin typeface="Century Gothic"/>
              <a:cs typeface="Century Gothic"/>
            </a:endParaRPr>
          </a:p>
          <a:p>
            <a:r>
              <a:rPr lang="en-US" dirty="0" smtClean="0">
                <a:latin typeface="Century Gothic"/>
                <a:cs typeface="Century Gothic"/>
              </a:rPr>
              <a:t>Ulbricht, J. (2011). Changing art education’s master narrative. </a:t>
            </a:r>
            <a:r>
              <a:rPr lang="en-US" i="1" dirty="0" smtClean="0">
                <a:latin typeface="Century Gothic"/>
                <a:cs typeface="Century Gothic"/>
              </a:rPr>
              <a:t>Art Education.</a:t>
            </a:r>
            <a:r>
              <a:rPr lang="en-US" dirty="0" smtClean="0">
                <a:latin typeface="Century Gothic"/>
                <a:cs typeface="Century Gothic"/>
              </a:rPr>
              <a:t> 64(3). 6-10.</a:t>
            </a:r>
          </a:p>
          <a:p>
            <a:r>
              <a:rPr lang="en-US" dirty="0" smtClean="0">
                <a:latin typeface="Century Gothic"/>
                <a:cs typeface="Century Gothic"/>
              </a:rPr>
              <a:t>Vygotsky, L. (1978). Interaction between learning and development. Readings on the development of children, 23, 34-41.</a:t>
            </a:r>
          </a:p>
          <a:p>
            <a:r>
              <a:rPr lang="en-US" dirty="0" smtClean="0">
                <a:latin typeface="Century Gothic"/>
                <a:cs typeface="Century Gothic"/>
              </a:rPr>
              <a:t>Wills, J. S. (2007). Putting the squeeze on social studies: managing teaching dilemmas in subject areas excluded from state testing. </a:t>
            </a:r>
            <a:r>
              <a:rPr lang="en-US" i="1" dirty="0" smtClean="0">
                <a:latin typeface="Century Gothic"/>
                <a:cs typeface="Century Gothic"/>
              </a:rPr>
              <a:t>The New England Reading Association</a:t>
            </a:r>
            <a:r>
              <a:rPr lang="en-US" dirty="0" smtClean="0">
                <a:latin typeface="Century Gothic"/>
                <a:cs typeface="Century Gothic"/>
              </a:rPr>
              <a:t>. 36(2), 6-10.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421"/>
            <a:ext cx="8229600" cy="1143000"/>
          </a:xfrm>
        </p:spPr>
        <p:txBody>
          <a:bodyPr/>
          <a:lstStyle/>
          <a:p>
            <a:r>
              <a:rPr lang="en-US" dirty="0" smtClean="0">
                <a:latin typeface="Century Gothic"/>
                <a:cs typeface="Century Gothic"/>
              </a:rPr>
              <a:t>Table of Contents</a:t>
            </a:r>
            <a:endParaRPr lang="en-US" dirty="0">
              <a:latin typeface="Century Gothic"/>
              <a:cs typeface="Century Gothic"/>
            </a:endParaRPr>
          </a:p>
        </p:txBody>
      </p:sp>
      <p:sp>
        <p:nvSpPr>
          <p:cNvPr id="3" name="Content Placeholder 2"/>
          <p:cNvSpPr>
            <a:spLocks noGrp="1"/>
          </p:cNvSpPr>
          <p:nvPr>
            <p:ph idx="1"/>
          </p:nvPr>
        </p:nvSpPr>
        <p:spPr>
          <a:xfrm>
            <a:off x="1991895" y="1176421"/>
            <a:ext cx="5638800" cy="4935955"/>
          </a:xfrm>
        </p:spPr>
        <p:txBody>
          <a:bodyPr>
            <a:normAutofit/>
          </a:bodyPr>
          <a:lstStyle/>
          <a:p>
            <a:r>
              <a:rPr lang="en-US" dirty="0" smtClean="0">
                <a:latin typeface="Century Gothic"/>
                <a:cs typeface="Century Gothic"/>
              </a:rPr>
              <a:t>Statement of the Problem</a:t>
            </a:r>
          </a:p>
          <a:p>
            <a:r>
              <a:rPr lang="en-US" dirty="0" smtClean="0">
                <a:latin typeface="Century Gothic"/>
                <a:cs typeface="Century Gothic"/>
              </a:rPr>
              <a:t>Review of Literature</a:t>
            </a:r>
          </a:p>
          <a:p>
            <a:pPr lvl="1"/>
            <a:r>
              <a:rPr lang="en-US" dirty="0" smtClean="0">
                <a:latin typeface="Century Gothic"/>
                <a:cs typeface="Century Gothic"/>
              </a:rPr>
              <a:t>The Pros</a:t>
            </a:r>
          </a:p>
          <a:p>
            <a:pPr lvl="1"/>
            <a:r>
              <a:rPr lang="en-US" dirty="0" smtClean="0">
                <a:latin typeface="Century Gothic"/>
                <a:cs typeface="Century Gothic"/>
              </a:rPr>
              <a:t>The Cons</a:t>
            </a:r>
          </a:p>
          <a:p>
            <a:r>
              <a:rPr lang="en-US" dirty="0" smtClean="0">
                <a:latin typeface="Century Gothic"/>
                <a:cs typeface="Century Gothic"/>
              </a:rPr>
              <a:t>Educational Theorists</a:t>
            </a:r>
          </a:p>
          <a:p>
            <a:r>
              <a:rPr lang="en-US" dirty="0" smtClean="0">
                <a:latin typeface="Century Gothic"/>
                <a:cs typeface="Century Gothic"/>
              </a:rPr>
              <a:t>Current Implementations</a:t>
            </a:r>
          </a:p>
          <a:p>
            <a:r>
              <a:rPr lang="en-US" dirty="0" smtClean="0">
                <a:latin typeface="Century Gothic"/>
                <a:cs typeface="Century Gothic"/>
              </a:rPr>
              <a:t>Hypothesis Statement</a:t>
            </a:r>
          </a:p>
          <a:p>
            <a:r>
              <a:rPr lang="en-US" dirty="0" smtClean="0">
                <a:latin typeface="Century Gothic"/>
                <a:cs typeface="Century Gothic"/>
              </a:rPr>
              <a:t>Resources</a:t>
            </a:r>
          </a:p>
          <a:p>
            <a:pPr lvl="1">
              <a:buNone/>
            </a:pPr>
            <a:endParaRPr lang="en-US" dirty="0" smtClean="0"/>
          </a:p>
        </p:txBody>
      </p:sp>
      <p:pic>
        <p:nvPicPr>
          <p:cNvPr id="6" name="Picture 5"/>
          <p:cNvPicPr>
            <a:picLocks noChangeAspect="1"/>
          </p:cNvPicPr>
          <p:nvPr/>
        </p:nvPicPr>
        <p:blipFill>
          <a:blip r:embed="rId2"/>
          <a:stretch>
            <a:fillRect/>
          </a:stretch>
        </p:blipFill>
        <p:spPr>
          <a:xfrm rot="5400000">
            <a:off x="-922831" y="2846213"/>
            <a:ext cx="4371477" cy="1031894"/>
          </a:xfrm>
          <a:prstGeom prst="rect">
            <a:avLst/>
          </a:prstGeom>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Statement of the Problem</a:t>
            </a:r>
            <a:endParaRPr lang="en-US" dirty="0">
              <a:latin typeface="Century Gothic"/>
              <a:cs typeface="Century Gothic"/>
            </a:endParaRPr>
          </a:p>
        </p:txBody>
      </p:sp>
      <p:sp>
        <p:nvSpPr>
          <p:cNvPr id="3" name="Content Placeholder 2"/>
          <p:cNvSpPr>
            <a:spLocks noGrp="1"/>
          </p:cNvSpPr>
          <p:nvPr>
            <p:ph idx="1"/>
          </p:nvPr>
        </p:nvSpPr>
        <p:spPr>
          <a:xfrm>
            <a:off x="246216" y="1417639"/>
            <a:ext cx="8897784" cy="5229794"/>
          </a:xfrm>
        </p:spPr>
        <p:txBody>
          <a:bodyPr>
            <a:normAutofit fontScale="70000" lnSpcReduction="20000"/>
          </a:bodyPr>
          <a:lstStyle/>
          <a:p>
            <a:r>
              <a:rPr lang="en-US" dirty="0">
                <a:latin typeface="Century Gothic"/>
                <a:cs typeface="Century Gothic"/>
              </a:rPr>
              <a:t>Most public schools are forced to work with a small budget and therefore selective programs that are deemed as not academically valuable are cut from elementary school curriculums. </a:t>
            </a:r>
            <a:r>
              <a:rPr lang="en-US" dirty="0" smtClean="0">
                <a:latin typeface="Century Gothic"/>
                <a:cs typeface="Century Gothic"/>
              </a:rPr>
              <a:t> </a:t>
            </a:r>
          </a:p>
          <a:p>
            <a:r>
              <a:rPr lang="en-US" dirty="0" smtClean="0">
                <a:latin typeface="Century Gothic"/>
                <a:cs typeface="Century Gothic"/>
              </a:rPr>
              <a:t>The </a:t>
            </a:r>
            <a:r>
              <a:rPr lang="en-US" dirty="0">
                <a:latin typeface="Century Gothic"/>
                <a:cs typeface="Century Gothic"/>
              </a:rPr>
              <a:t>courses that are not included in the statewide testing, which focus on literacy, mathematics, science and social studies are prime targets for school cutbacks.  As a result, programs such as music within the performing arts are slowly being eliminated from schools across the country as teachers and administration try to improve their scores on tests. </a:t>
            </a:r>
            <a:r>
              <a:rPr lang="en-US" dirty="0" smtClean="0">
                <a:latin typeface="Century Gothic"/>
                <a:cs typeface="Century Gothic"/>
              </a:rPr>
              <a:t> </a:t>
            </a:r>
          </a:p>
          <a:p>
            <a:r>
              <a:rPr lang="en-US" dirty="0" smtClean="0">
                <a:latin typeface="Century Gothic"/>
                <a:cs typeface="Century Gothic"/>
              </a:rPr>
              <a:t>The </a:t>
            </a:r>
            <a:r>
              <a:rPr lang="en-US" dirty="0">
                <a:latin typeface="Century Gothic"/>
                <a:cs typeface="Century Gothic"/>
              </a:rPr>
              <a:t>problem arises because these programs are no longer available to the students and schools who benefit from their existence in their curriculums.  Music programs would be assets to elementary schools because they encompass self-expression and provide tools for various styles of learning. </a:t>
            </a:r>
            <a:r>
              <a:rPr lang="en-US" dirty="0" smtClean="0">
                <a:latin typeface="Century Gothic"/>
                <a:cs typeface="Century Gothic"/>
              </a:rPr>
              <a:t> </a:t>
            </a:r>
          </a:p>
          <a:p>
            <a:r>
              <a:rPr lang="en-US" dirty="0" smtClean="0">
                <a:latin typeface="Century Gothic"/>
                <a:cs typeface="Century Gothic"/>
              </a:rPr>
              <a:t>The </a:t>
            </a:r>
            <a:r>
              <a:rPr lang="en-US" dirty="0">
                <a:latin typeface="Century Gothic"/>
                <a:cs typeface="Century Gothic"/>
              </a:rPr>
              <a:t>teaching of music within the classroom can help many students gain overall academic success and inspire personal achievement and growth.  </a:t>
            </a:r>
          </a:p>
          <a:p>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entury Gothic"/>
                <a:cs typeface="Century Gothic"/>
              </a:rPr>
              <a:t>Review of Literature</a:t>
            </a:r>
            <a:br>
              <a:rPr lang="en-US" dirty="0" smtClean="0">
                <a:latin typeface="Century Gothic"/>
                <a:cs typeface="Century Gothic"/>
              </a:rPr>
            </a:br>
            <a:r>
              <a:rPr lang="en-US" dirty="0" smtClean="0">
                <a:latin typeface="Century Gothic"/>
                <a:cs typeface="Century Gothic"/>
              </a:rPr>
              <a:t>The Pros</a:t>
            </a:r>
            <a:endParaRPr lang="en-US" dirty="0">
              <a:latin typeface="Century Gothic"/>
              <a:cs typeface="Century Gothic"/>
            </a:endParaRPr>
          </a:p>
        </p:txBody>
      </p:sp>
      <p:sp>
        <p:nvSpPr>
          <p:cNvPr id="3" name="Content Placeholder 2"/>
          <p:cNvSpPr>
            <a:spLocks noGrp="1"/>
          </p:cNvSpPr>
          <p:nvPr>
            <p:ph idx="1"/>
          </p:nvPr>
        </p:nvSpPr>
        <p:spPr>
          <a:xfrm>
            <a:off x="457200" y="1801156"/>
            <a:ext cx="8229600" cy="4703740"/>
          </a:xfrm>
        </p:spPr>
        <p:txBody>
          <a:bodyPr>
            <a:normAutofit fontScale="85000" lnSpcReduction="20000"/>
          </a:bodyPr>
          <a:lstStyle/>
          <a:p>
            <a:r>
              <a:rPr lang="en-US" dirty="0" smtClean="0">
                <a:latin typeface="Century Gothic"/>
                <a:cs typeface="Century Gothic"/>
              </a:rPr>
              <a:t>Playing </a:t>
            </a:r>
            <a:r>
              <a:rPr lang="en-US" dirty="0">
                <a:latin typeface="Century Gothic"/>
                <a:cs typeface="Century Gothic"/>
              </a:rPr>
              <a:t>music in the background or teaching students to memorize content through songs might relieve</a:t>
            </a:r>
            <a:r>
              <a:rPr lang="en-US" dirty="0" smtClean="0">
                <a:latin typeface="Century Gothic"/>
                <a:cs typeface="Century Gothic"/>
              </a:rPr>
              <a:t> test </a:t>
            </a:r>
            <a:r>
              <a:rPr lang="en-US" dirty="0">
                <a:latin typeface="Century Gothic"/>
                <a:cs typeface="Century Gothic"/>
              </a:rPr>
              <a:t>anxiety and therefore increase their performance on an exam.</a:t>
            </a:r>
            <a:r>
              <a:rPr lang="en-US" dirty="0" smtClean="0">
                <a:latin typeface="Century Gothic"/>
                <a:cs typeface="Century Gothic"/>
              </a:rPr>
              <a:t> (DeMers, 1996)</a:t>
            </a:r>
            <a:r>
              <a:rPr lang="en-US" dirty="0" smtClean="0">
                <a:latin typeface="Century Gothic"/>
                <a:cs typeface="Century Gothic"/>
              </a:rPr>
              <a:t> </a:t>
            </a:r>
          </a:p>
          <a:p>
            <a:r>
              <a:rPr lang="en-US" dirty="0" smtClean="0">
                <a:latin typeface="Century Gothic"/>
                <a:cs typeface="Century Gothic"/>
              </a:rPr>
              <a:t>Students given the choice in the type of music played may feel more in control of his or her learning.  This in itself may provide a positive change in students. (DeMers, 1996)</a:t>
            </a:r>
            <a:endParaRPr lang="en-US" dirty="0" smtClean="0">
              <a:latin typeface="Century Gothic"/>
              <a:cs typeface="Century Gothic"/>
            </a:endParaRPr>
          </a:p>
          <a:p>
            <a:r>
              <a:rPr lang="en-US" dirty="0" smtClean="0">
                <a:latin typeface="Century Gothic"/>
                <a:cs typeface="Century Gothic"/>
              </a:rPr>
              <a:t>The arts, such as music education allows children to participate through movement, which is crucial for non-native speaker participation. (Ulbricht, 2011)</a:t>
            </a:r>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entury Gothic"/>
                <a:cs typeface="Century Gothic"/>
              </a:rPr>
              <a:t>Review of Literature</a:t>
            </a:r>
            <a:br>
              <a:rPr lang="en-US" dirty="0" smtClean="0">
                <a:latin typeface="Century Gothic"/>
                <a:cs typeface="Century Gothic"/>
              </a:rPr>
            </a:br>
            <a:r>
              <a:rPr lang="en-US" dirty="0" smtClean="0">
                <a:latin typeface="Century Gothic"/>
                <a:cs typeface="Century Gothic"/>
              </a:rPr>
              <a:t>The</a:t>
            </a:r>
            <a:r>
              <a:rPr lang="en-US" dirty="0" smtClean="0">
                <a:latin typeface="Century Gothic"/>
                <a:cs typeface="Century Gothic"/>
              </a:rPr>
              <a:t> Cons</a:t>
            </a:r>
            <a:endParaRPr lang="en-US" dirty="0">
              <a:latin typeface="Century Gothic"/>
              <a:cs typeface="Century Gothic"/>
            </a:endParaRPr>
          </a:p>
        </p:txBody>
      </p:sp>
      <p:sp>
        <p:nvSpPr>
          <p:cNvPr id="3" name="Content Placeholder 2"/>
          <p:cNvSpPr>
            <a:spLocks noGrp="1"/>
          </p:cNvSpPr>
          <p:nvPr>
            <p:ph idx="1"/>
          </p:nvPr>
        </p:nvSpPr>
        <p:spPr>
          <a:xfrm>
            <a:off x="457200" y="1600200"/>
            <a:ext cx="8229600" cy="5008359"/>
          </a:xfrm>
        </p:spPr>
        <p:txBody>
          <a:bodyPr>
            <a:normAutofit fontScale="77500" lnSpcReduction="20000"/>
          </a:bodyPr>
          <a:lstStyle/>
          <a:p>
            <a:r>
              <a:rPr lang="en-US" dirty="0" smtClean="0">
                <a:latin typeface="Century Gothic"/>
                <a:cs typeface="Century Gothic"/>
              </a:rPr>
              <a:t>Some teachers are uncomfortable or unfamiliar with the arts processes, curriculum, and standards, therefore they do not wish to teach learning through dramatic practices.</a:t>
            </a:r>
            <a:r>
              <a:rPr lang="en-US" dirty="0" smtClean="0">
                <a:latin typeface="Century Gothic"/>
                <a:cs typeface="Century Gothic"/>
              </a:rPr>
              <a:t>         </a:t>
            </a:r>
          </a:p>
          <a:p>
            <a:pPr>
              <a:buNone/>
            </a:pPr>
            <a:r>
              <a:rPr lang="en-US" dirty="0" smtClean="0">
                <a:latin typeface="Century Gothic"/>
                <a:cs typeface="Century Gothic"/>
              </a:rPr>
              <a:t>	</a:t>
            </a:r>
            <a:r>
              <a:rPr lang="en-US" dirty="0" smtClean="0">
                <a:latin typeface="Century Gothic"/>
                <a:cs typeface="Century Gothic"/>
              </a:rPr>
              <a:t>(</a:t>
            </a:r>
            <a:r>
              <a:rPr lang="en-US" dirty="0" err="1" smtClean="0">
                <a:latin typeface="Century Gothic"/>
                <a:cs typeface="Century Gothic"/>
              </a:rPr>
              <a:t>Stanfa</a:t>
            </a:r>
            <a:r>
              <a:rPr lang="en-US" dirty="0" smtClean="0">
                <a:latin typeface="Century Gothic"/>
                <a:cs typeface="Century Gothic"/>
              </a:rPr>
              <a:t>, O </a:t>
            </a:r>
            <a:r>
              <a:rPr lang="en-US" dirty="0" smtClean="0">
                <a:latin typeface="Century Gothic"/>
                <a:cs typeface="Century Gothic"/>
              </a:rPr>
              <a:t>Shea, </a:t>
            </a:r>
            <a:r>
              <a:rPr lang="en-US" dirty="0" smtClean="0">
                <a:latin typeface="Century Gothic"/>
                <a:cs typeface="Century Gothic"/>
              </a:rPr>
              <a:t>1998)</a:t>
            </a:r>
            <a:endParaRPr lang="en-US" dirty="0" smtClean="0">
              <a:latin typeface="Century Gothic"/>
              <a:cs typeface="Century Gothic"/>
            </a:endParaRPr>
          </a:p>
          <a:p>
            <a:r>
              <a:rPr lang="en-US" dirty="0" smtClean="0">
                <a:latin typeface="Century Gothic"/>
                <a:cs typeface="Century Gothic"/>
              </a:rPr>
              <a:t>Instructional time is taken away from the subjects that students are tested on when teacher focus on social studies and the arts.  If test scores drop in other tested curriculum areas, teachers are scrutinized. (</a:t>
            </a:r>
            <a:r>
              <a:rPr lang="en-US" dirty="0" smtClean="0">
                <a:latin typeface="Century Gothic"/>
                <a:cs typeface="Century Gothic"/>
              </a:rPr>
              <a:t>Wills, </a:t>
            </a:r>
            <a:r>
              <a:rPr lang="en-US" dirty="0" smtClean="0">
                <a:latin typeface="Century Gothic"/>
                <a:cs typeface="Century Gothic"/>
              </a:rPr>
              <a:t>2007</a:t>
            </a:r>
            <a:r>
              <a:rPr lang="en-US" dirty="0" smtClean="0">
                <a:latin typeface="Century Gothic"/>
                <a:cs typeface="Century Gothic"/>
              </a:rPr>
              <a:t>)</a:t>
            </a:r>
          </a:p>
          <a:p>
            <a:r>
              <a:rPr lang="en-US" dirty="0" smtClean="0">
                <a:latin typeface="Century Gothic"/>
                <a:cs typeface="Century Gothic"/>
              </a:rPr>
              <a:t>No Child Left Behind Act counts three subjects as ‘core’ subjects, therefore there is no balance between the arts and tested curriculums. Tested subjects always</a:t>
            </a:r>
            <a:r>
              <a:rPr lang="en-US" dirty="0" smtClean="0">
                <a:latin typeface="Century Gothic"/>
                <a:cs typeface="Century Gothic"/>
              </a:rPr>
              <a:t> get more </a:t>
            </a:r>
            <a:r>
              <a:rPr lang="en-US" dirty="0" smtClean="0">
                <a:latin typeface="Century Gothic"/>
                <a:cs typeface="Century Gothic"/>
              </a:rPr>
              <a:t>attention over non-</a:t>
            </a:r>
            <a:r>
              <a:rPr lang="en-US" dirty="0" smtClean="0">
                <a:latin typeface="Century Gothic"/>
                <a:cs typeface="Century Gothic"/>
              </a:rPr>
              <a:t>tested subjects. </a:t>
            </a:r>
            <a:r>
              <a:rPr lang="en-US" dirty="0" smtClean="0">
                <a:latin typeface="Century Gothic"/>
                <a:cs typeface="Century Gothic"/>
              </a:rPr>
              <a:t>(</a:t>
            </a:r>
            <a:r>
              <a:rPr lang="en-US" dirty="0" smtClean="0">
                <a:latin typeface="Century Gothic"/>
                <a:cs typeface="Century Gothic"/>
              </a:rPr>
              <a:t>Chapman, </a:t>
            </a:r>
            <a:r>
              <a:rPr lang="en-US" dirty="0" smtClean="0">
                <a:latin typeface="Century Gothic"/>
                <a:cs typeface="Century Gothic"/>
              </a:rPr>
              <a:t>2005)</a:t>
            </a:r>
          </a:p>
          <a:p>
            <a:endParaRPr lang="en-US" dirty="0" smtClean="0"/>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Educational Theorists</a:t>
            </a:r>
            <a:endParaRPr lang="en-US" dirty="0">
              <a:latin typeface="Century Gothic"/>
              <a:cs typeface="Century Gothic"/>
            </a:endParaRPr>
          </a:p>
        </p:txBody>
      </p:sp>
      <p:sp>
        <p:nvSpPr>
          <p:cNvPr id="3" name="Content Placeholder 2"/>
          <p:cNvSpPr>
            <a:spLocks noGrp="1"/>
          </p:cNvSpPr>
          <p:nvPr>
            <p:ph idx="1"/>
          </p:nvPr>
        </p:nvSpPr>
        <p:spPr/>
        <p:txBody>
          <a:bodyPr>
            <a:normAutofit fontScale="92500" lnSpcReduction="10000"/>
          </a:bodyPr>
          <a:lstStyle/>
          <a:p>
            <a:pPr>
              <a:lnSpc>
                <a:spcPct val="90000"/>
              </a:lnSpc>
            </a:pPr>
            <a:r>
              <a:rPr lang="en-US" sz="2200" dirty="0" smtClean="0">
                <a:latin typeface="Century Gothic"/>
                <a:cs typeface="Century Gothic"/>
              </a:rPr>
              <a:t>Lev Vygotsky:</a:t>
            </a:r>
          </a:p>
          <a:p>
            <a:pPr lvl="1">
              <a:lnSpc>
                <a:spcPct val="90000"/>
              </a:lnSpc>
            </a:pPr>
            <a:r>
              <a:rPr lang="en-US" sz="2000" dirty="0" smtClean="0">
                <a:latin typeface="Century Gothic"/>
                <a:cs typeface="Century Gothic"/>
              </a:rPr>
              <a:t>Social interaction plays a large role in cognitive development.</a:t>
            </a:r>
            <a:r>
              <a:rPr lang="en-US" sz="2000" dirty="0" smtClean="0">
                <a:latin typeface="Century Gothic"/>
                <a:cs typeface="Century Gothic"/>
              </a:rPr>
              <a:t>  Only </a:t>
            </a:r>
            <a:r>
              <a:rPr lang="en-US" sz="2000" dirty="0" smtClean="0">
                <a:latin typeface="Century Gothic"/>
                <a:cs typeface="Century Gothic"/>
              </a:rPr>
              <a:t>once social interaction has occurred can an individual understand on a personal level. </a:t>
            </a:r>
          </a:p>
          <a:p>
            <a:pPr lvl="1">
              <a:lnSpc>
                <a:spcPct val="90000"/>
              </a:lnSpc>
            </a:pPr>
            <a:r>
              <a:rPr lang="en-US" sz="2000" dirty="0" smtClean="0">
                <a:latin typeface="Century Gothic"/>
                <a:cs typeface="Century Gothic"/>
              </a:rPr>
              <a:t>Teachers should collaborate with the students to help facilitate meaning and learning</a:t>
            </a:r>
            <a:r>
              <a:rPr lang="en-US" sz="2000" dirty="0" smtClean="0">
                <a:latin typeface="Century Gothic"/>
                <a:cs typeface="Century Gothic"/>
              </a:rPr>
              <a:t>.</a:t>
            </a:r>
          </a:p>
          <a:p>
            <a:pPr lvl="1">
              <a:lnSpc>
                <a:spcPct val="90000"/>
              </a:lnSpc>
              <a:buNone/>
            </a:pPr>
            <a:endParaRPr lang="en-US" sz="2000" dirty="0" smtClean="0">
              <a:latin typeface="Century Gothic"/>
              <a:cs typeface="Century Gothic"/>
            </a:endParaRPr>
          </a:p>
          <a:p>
            <a:pPr>
              <a:lnSpc>
                <a:spcPct val="90000"/>
              </a:lnSpc>
            </a:pPr>
            <a:r>
              <a:rPr lang="en-US" sz="2200" dirty="0" smtClean="0">
                <a:latin typeface="Century Gothic"/>
                <a:cs typeface="Century Gothic"/>
              </a:rPr>
              <a:t>Howard Gardner:</a:t>
            </a:r>
          </a:p>
          <a:p>
            <a:pPr lvl="1">
              <a:lnSpc>
                <a:spcPct val="90000"/>
              </a:lnSpc>
            </a:pPr>
            <a:r>
              <a:rPr lang="en-US" sz="2000" dirty="0" smtClean="0">
                <a:latin typeface="Century Gothic"/>
                <a:cs typeface="Century Gothic"/>
              </a:rPr>
              <a:t>Multiple intelligences includes</a:t>
            </a:r>
            <a:r>
              <a:rPr lang="en-US" sz="2000" dirty="0" smtClean="0">
                <a:latin typeface="Century Gothic"/>
                <a:cs typeface="Century Gothic"/>
              </a:rPr>
              <a:t> musical intelligence which involves skill in the performance, composition and appreciation of musical patterns.  According to Howard Gardner musical intelligence runs in an almost structural parallel to linguistic intelligence.</a:t>
            </a:r>
          </a:p>
          <a:p>
            <a:pPr lvl="1">
              <a:lnSpc>
                <a:spcPct val="90000"/>
              </a:lnSpc>
            </a:pPr>
            <a:r>
              <a:rPr lang="en-US" sz="2000" dirty="0" smtClean="0">
                <a:latin typeface="Century Gothic"/>
                <a:cs typeface="Century Gothic"/>
              </a:rPr>
              <a:t>Interpersonal and Intrapersonal intelligence, which includes understanding one’s own motivations and the motivations of others in the process of learning.</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Current Implementation</a:t>
            </a:r>
            <a:endParaRPr lang="en-US" dirty="0">
              <a:latin typeface="Century Gothic"/>
              <a:cs typeface="Century Gothic"/>
            </a:endParaRPr>
          </a:p>
        </p:txBody>
      </p:sp>
      <p:sp>
        <p:nvSpPr>
          <p:cNvPr id="3" name="Content Placeholder 2"/>
          <p:cNvSpPr>
            <a:spLocks noGrp="1"/>
          </p:cNvSpPr>
          <p:nvPr>
            <p:ph idx="1"/>
          </p:nvPr>
        </p:nvSpPr>
        <p:spPr/>
        <p:txBody>
          <a:bodyPr>
            <a:normAutofit fontScale="77500" lnSpcReduction="20000"/>
          </a:bodyPr>
          <a:lstStyle/>
          <a:p>
            <a:r>
              <a:rPr lang="en-US" dirty="0" smtClean="0">
                <a:latin typeface="Century Gothic"/>
                <a:cs typeface="Century Gothic"/>
              </a:rPr>
              <a:t>Chris Boyd Brewer believes that music provides a positive environment for students and “enhanced interaction and helps develop a sense of community and cooperation.  Music and arts education a whole is a powerful tool to use in the classroom.”  This can be done by selecting a classroom theme song, or developing a classroom “ritual,” such as a good-bye or hello time that uses music.</a:t>
            </a:r>
          </a:p>
          <a:p>
            <a:r>
              <a:rPr lang="en-US" dirty="0" smtClean="0">
                <a:latin typeface="Century Gothic"/>
                <a:cs typeface="Century Gothic"/>
              </a:rPr>
              <a:t>Brenda </a:t>
            </a:r>
            <a:r>
              <a:rPr lang="en-US" dirty="0" smtClean="0">
                <a:latin typeface="Century Gothic"/>
                <a:cs typeface="Century Gothic"/>
              </a:rPr>
              <a:t>Rosler, a fifth</a:t>
            </a:r>
            <a:r>
              <a:rPr lang="en-US" dirty="0" smtClean="0">
                <a:latin typeface="Century Gothic"/>
                <a:cs typeface="Century Gothic"/>
              </a:rPr>
              <a:t>-grade teacher in an urban </a:t>
            </a:r>
            <a:r>
              <a:rPr lang="en-US" dirty="0" smtClean="0">
                <a:latin typeface="Century Gothic"/>
                <a:cs typeface="Century Gothic"/>
              </a:rPr>
              <a:t>community, </a:t>
            </a:r>
            <a:r>
              <a:rPr lang="en-US" dirty="0" smtClean="0">
                <a:latin typeface="Century Gothic"/>
                <a:cs typeface="Century Gothic"/>
              </a:rPr>
              <a:t>found that</a:t>
            </a:r>
            <a:r>
              <a:rPr lang="en-US" dirty="0" smtClean="0">
                <a:latin typeface="Century Gothic"/>
                <a:cs typeface="Century Gothic"/>
              </a:rPr>
              <a:t> the arts </a:t>
            </a:r>
            <a:r>
              <a:rPr lang="en-US" dirty="0" smtClean="0">
                <a:latin typeface="Century Gothic"/>
                <a:cs typeface="Century Gothic"/>
              </a:rPr>
              <a:t>infused lesson plans unite classes, and create leaders in</a:t>
            </a:r>
            <a:r>
              <a:rPr lang="en-US" dirty="0" smtClean="0">
                <a:latin typeface="Century Gothic"/>
                <a:cs typeface="Century Gothic"/>
              </a:rPr>
              <a:t> learning</a:t>
            </a:r>
            <a:r>
              <a:rPr lang="en-US" dirty="0" smtClean="0">
                <a:latin typeface="Century Gothic"/>
                <a:cs typeface="Century Gothic"/>
              </a:rPr>
              <a:t>.</a:t>
            </a:r>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Research Hypothesis</a:t>
            </a:r>
            <a:endParaRPr lang="en-US" dirty="0">
              <a:latin typeface="Century Gothic"/>
              <a:cs typeface="Century Gothic"/>
            </a:endParaRPr>
          </a:p>
        </p:txBody>
      </p:sp>
      <p:sp>
        <p:nvSpPr>
          <p:cNvPr id="3" name="Content Placeholder 2"/>
          <p:cNvSpPr>
            <a:spLocks noGrp="1"/>
          </p:cNvSpPr>
          <p:nvPr>
            <p:ph idx="1"/>
          </p:nvPr>
        </p:nvSpPr>
        <p:spPr>
          <a:xfrm>
            <a:off x="1" y="1600201"/>
            <a:ext cx="9144000" cy="2637588"/>
          </a:xfrm>
        </p:spPr>
        <p:txBody>
          <a:bodyPr vert="horz" wrap="square">
            <a:normAutofit fontScale="85000" lnSpcReduction="10000"/>
          </a:bodyPr>
          <a:lstStyle/>
          <a:p>
            <a:pPr>
              <a:spcAft>
                <a:spcPts val="1200"/>
              </a:spcAft>
              <a:buNone/>
            </a:pPr>
            <a:r>
              <a:rPr lang="en-US" dirty="0" smtClean="0"/>
              <a:t>	</a:t>
            </a:r>
            <a:r>
              <a:rPr lang="en-US" dirty="0" smtClean="0">
                <a:latin typeface="Century Gothic"/>
                <a:cs typeface="Century Gothic"/>
              </a:rPr>
              <a:t>Integrating </a:t>
            </a:r>
            <a:r>
              <a:rPr lang="en-US" dirty="0">
                <a:latin typeface="Century Gothic"/>
                <a:cs typeface="Century Gothic"/>
              </a:rPr>
              <a:t>music activities within literacy classroom instruction over a period of time, for cumulative twenty minutes per week (diversified times), to</a:t>
            </a:r>
            <a:r>
              <a:rPr lang="en-US" dirty="0" smtClean="0">
                <a:latin typeface="Century Gothic"/>
                <a:cs typeface="Century Gothic"/>
              </a:rPr>
              <a:t> fifteen </a:t>
            </a:r>
            <a:r>
              <a:rPr lang="en-US" dirty="0">
                <a:latin typeface="Century Gothic"/>
                <a:cs typeface="Century Gothic"/>
              </a:rPr>
              <a:t>Kindergarten students at Public School </a:t>
            </a:r>
            <a:r>
              <a:rPr lang="en-US" dirty="0" smtClean="0">
                <a:latin typeface="Century Gothic"/>
                <a:cs typeface="Century Gothic"/>
              </a:rPr>
              <a:t>X in Brooklyn, New York, will increase their academic achievement and overall literacy test scores.</a:t>
            </a:r>
          </a:p>
          <a:p>
            <a:endParaRPr lang="en-US" dirty="0"/>
          </a:p>
        </p:txBody>
      </p:sp>
      <p:pic>
        <p:nvPicPr>
          <p:cNvPr id="88066" name="Picture 2"/>
          <p:cNvPicPr>
            <a:picLocks noChangeAspect="1" noChangeArrowheads="1"/>
          </p:cNvPicPr>
          <p:nvPr/>
        </p:nvPicPr>
        <p:blipFill>
          <a:blip r:embed="rId2"/>
          <a:srcRect/>
          <a:stretch>
            <a:fillRect/>
          </a:stretch>
        </p:blipFill>
        <p:spPr bwMode="auto">
          <a:xfrm>
            <a:off x="2849501" y="4237789"/>
            <a:ext cx="3492500" cy="23241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Century Gothic"/>
                <a:cs typeface="Century Gothic"/>
              </a:rPr>
              <a:t>Resources</a:t>
            </a:r>
            <a:endParaRPr lang="en-US" dirty="0">
              <a:latin typeface="Century Gothic"/>
              <a:cs typeface="Century Gothic"/>
            </a:endParaRPr>
          </a:p>
        </p:txBody>
      </p:sp>
      <p:sp>
        <p:nvSpPr>
          <p:cNvPr id="3" name="Content Placeholder 2"/>
          <p:cNvSpPr>
            <a:spLocks noGrp="1"/>
          </p:cNvSpPr>
          <p:nvPr>
            <p:ph idx="1"/>
          </p:nvPr>
        </p:nvSpPr>
        <p:spPr>
          <a:xfrm>
            <a:off x="457200" y="1142998"/>
            <a:ext cx="8229600" cy="5323024"/>
          </a:xfrm>
        </p:spPr>
        <p:txBody>
          <a:bodyPr>
            <a:normAutofit fontScale="62500" lnSpcReduction="20000"/>
          </a:bodyPr>
          <a:lstStyle/>
          <a:p>
            <a:r>
              <a:rPr lang="en-US" dirty="0" smtClean="0">
                <a:latin typeface="Century Gothic"/>
                <a:cs typeface="Century Gothic"/>
              </a:rPr>
              <a:t>Brewer, Chris. </a:t>
            </a:r>
            <a:r>
              <a:rPr lang="en-US" i="1" dirty="0" err="1" smtClean="0">
                <a:latin typeface="Century Gothic"/>
                <a:cs typeface="Century Gothic"/>
              </a:rPr>
              <a:t>Mucis</a:t>
            </a:r>
            <a:r>
              <a:rPr lang="en-US" i="1" dirty="0" smtClean="0">
                <a:latin typeface="Century Gothic"/>
                <a:cs typeface="Century Gothic"/>
              </a:rPr>
              <a:t> and Learning: Seven Ways To Use Music In The Classroom.  </a:t>
            </a:r>
            <a:r>
              <a:rPr lang="en-US" dirty="0" smtClean="0">
                <a:latin typeface="Century Gothic"/>
                <a:cs typeface="Century Gothic"/>
              </a:rPr>
              <a:t>Tequesta Florida: </a:t>
            </a:r>
            <a:r>
              <a:rPr lang="en-US" dirty="0" err="1" smtClean="0">
                <a:latin typeface="Century Gothic"/>
                <a:cs typeface="Century Gothic"/>
              </a:rPr>
              <a:t>LifeSounds</a:t>
            </a:r>
            <a:r>
              <a:rPr lang="en-US" dirty="0" smtClean="0">
                <a:latin typeface="Century Gothic"/>
                <a:cs typeface="Century Gothic"/>
              </a:rPr>
              <a:t>, 1995.</a:t>
            </a:r>
          </a:p>
          <a:p>
            <a:r>
              <a:rPr lang="en-US" dirty="0" smtClean="0">
                <a:latin typeface="Century Gothic"/>
                <a:cs typeface="Century Gothic"/>
              </a:rPr>
              <a:t>Charles</a:t>
            </a:r>
            <a:r>
              <a:rPr lang="en-US" dirty="0" smtClean="0">
                <a:latin typeface="Century Gothic"/>
                <a:cs typeface="Century Gothic"/>
              </a:rPr>
              <a:t>, P. S. (2005). Relations among motivation, performance achievement, and music experience variables in secondary instrumental music students. Journal of Research in Music Education, 53(2), 134-147. Retrieved </a:t>
            </a:r>
            <a:r>
              <a:rPr lang="en-US" dirty="0" err="1" smtClean="0">
                <a:latin typeface="Century Gothic"/>
                <a:cs typeface="Century Gothic"/>
              </a:rPr>
              <a:t>from</a:t>
            </a:r>
            <a:r>
              <a:rPr lang="en-US" u="sng" dirty="0" err="1" smtClean="0">
                <a:latin typeface="Century Gothic"/>
                <a:cs typeface="Century Gothic"/>
              </a:rPr>
              <a:t>https://login.ez-proxy.brooklyn.cuny.edu/login?url</a:t>
            </a:r>
            <a:r>
              <a:rPr lang="en-US" u="sng" dirty="0" smtClean="0">
                <a:latin typeface="Century Gothic"/>
                <a:cs typeface="Century Gothic"/>
              </a:rPr>
              <a:t>=http://search.proquest.com/docview/214473733?accountid=</a:t>
            </a:r>
            <a:r>
              <a:rPr lang="en-US" u="sng" dirty="0" smtClean="0">
                <a:latin typeface="Century Gothic"/>
                <a:cs typeface="Century Gothic"/>
              </a:rPr>
              <a:t>7286</a:t>
            </a:r>
            <a:endParaRPr lang="en-US" dirty="0" smtClean="0">
              <a:latin typeface="Century Gothic"/>
              <a:cs typeface="Century Gothic"/>
            </a:endParaRPr>
          </a:p>
          <a:p>
            <a:r>
              <a:rPr lang="en-US" dirty="0" smtClean="0">
                <a:latin typeface="Century Gothic"/>
                <a:cs typeface="Century Gothic"/>
              </a:rPr>
              <a:t>Chapman</a:t>
            </a:r>
            <a:r>
              <a:rPr lang="en-US" dirty="0" smtClean="0">
                <a:latin typeface="Century Gothic"/>
                <a:cs typeface="Century Gothic"/>
              </a:rPr>
              <a:t>, L. (2005). No child left behind in art? </a:t>
            </a:r>
            <a:r>
              <a:rPr lang="en-US" i="1" dirty="0" smtClean="0">
                <a:latin typeface="Century Gothic"/>
                <a:cs typeface="Century Gothic"/>
              </a:rPr>
              <a:t>Art Education.</a:t>
            </a:r>
            <a:r>
              <a:rPr lang="en-US" dirty="0" smtClean="0">
                <a:latin typeface="Century Gothic"/>
                <a:cs typeface="Century Gothic"/>
              </a:rPr>
              <a:t> 58(1). 6-16</a:t>
            </a:r>
            <a:r>
              <a:rPr lang="en-US" dirty="0" smtClean="0">
                <a:latin typeface="Century Gothic"/>
                <a:cs typeface="Century Gothic"/>
              </a:rPr>
              <a:t>.</a:t>
            </a:r>
          </a:p>
          <a:p>
            <a:r>
              <a:rPr lang="en-US" dirty="0" smtClean="0">
                <a:latin typeface="Century Gothic"/>
                <a:cs typeface="Century Gothic"/>
              </a:rPr>
              <a:t>Christopher, M. J., &amp; Jenny, E. M. (2006). Examination of relationships between participation in school music programs of differing quality and standardized test results. Journal of Research in Music Education, 54(4), 293-307. Retrieved from </a:t>
            </a:r>
            <a:r>
              <a:rPr lang="en-US" u="sng" dirty="0" err="1" smtClean="0">
                <a:latin typeface="Century Gothic"/>
                <a:cs typeface="Century Gothic"/>
              </a:rPr>
              <a:t>https://login.ez-proxy.brooklyn.cuny.edu/login?url</a:t>
            </a:r>
            <a:r>
              <a:rPr lang="en-US" u="sng" dirty="0" smtClean="0">
                <a:latin typeface="Century Gothic"/>
                <a:cs typeface="Century Gothic"/>
              </a:rPr>
              <a:t>=http://search.proquest.com/docview/214473105?accountid=</a:t>
            </a:r>
            <a:r>
              <a:rPr lang="en-US" u="sng" dirty="0" smtClean="0">
                <a:latin typeface="Century Gothic"/>
                <a:cs typeface="Century Gothic"/>
              </a:rPr>
              <a:t>7286</a:t>
            </a:r>
            <a:endParaRPr lang="en-US" dirty="0" smtClean="0">
              <a:latin typeface="Century Gothic"/>
              <a:cs typeface="Century Gothic"/>
            </a:endParaRPr>
          </a:p>
          <a:p>
            <a:r>
              <a:rPr lang="en-US" dirty="0" err="1" smtClean="0">
                <a:latin typeface="Century Gothic"/>
                <a:cs typeface="Century Gothic"/>
              </a:rPr>
              <a:t>Heikki</a:t>
            </a:r>
            <a:r>
              <a:rPr lang="en-US" dirty="0" smtClean="0">
                <a:latin typeface="Century Gothic"/>
                <a:cs typeface="Century Gothic"/>
              </a:rPr>
              <a:t> </a:t>
            </a:r>
            <a:r>
              <a:rPr lang="en-US" dirty="0" err="1" smtClean="0">
                <a:latin typeface="Century Gothic"/>
                <a:cs typeface="Century Gothic"/>
              </a:rPr>
              <a:t>Ruismäki</a:t>
            </a:r>
            <a:r>
              <a:rPr lang="en-US" dirty="0" smtClean="0">
                <a:latin typeface="Century Gothic"/>
                <a:cs typeface="Century Gothic"/>
              </a:rPr>
              <a:t>, &amp; </a:t>
            </a:r>
            <a:r>
              <a:rPr lang="en-US" dirty="0" err="1" smtClean="0">
                <a:latin typeface="Century Gothic"/>
                <a:cs typeface="Century Gothic"/>
              </a:rPr>
              <a:t>Tereska</a:t>
            </a:r>
            <a:r>
              <a:rPr lang="en-US" dirty="0" smtClean="0">
                <a:latin typeface="Century Gothic"/>
                <a:cs typeface="Century Gothic"/>
              </a:rPr>
              <a:t>, T. (2008). Students' assessments of music learning experiences from kindergarten to university. British Journal of Music Education, 25(1), 23-39. doi:</a:t>
            </a:r>
            <a:r>
              <a:rPr lang="en-US" u="sng" dirty="0" smtClean="0">
                <a:latin typeface="Century Gothic"/>
                <a:cs typeface="Century Gothic"/>
              </a:rPr>
              <a:t>http://dx.doi.org/10.1017/S026505170700770X</a:t>
            </a:r>
            <a:r>
              <a:rPr lang="en-US" dirty="0" smtClean="0">
                <a:latin typeface="Century Gothic"/>
                <a:cs typeface="Century Gothic"/>
              </a:rPr>
              <a:t> </a:t>
            </a:r>
          </a:p>
          <a:p>
            <a:endParaRPr lang="en-US" dirty="0" smtClean="0"/>
          </a:p>
          <a:p>
            <a:pPr>
              <a:buNone/>
            </a:pP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94</TotalTime>
  <Words>1210</Words>
  <Application>Microsoft Macintosh PowerPoint</Application>
  <PresentationFormat>On-screen Show (4:3)</PresentationFormat>
  <Paragraphs>56</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Music In The Classroom</vt:lpstr>
      <vt:lpstr>Table of Contents</vt:lpstr>
      <vt:lpstr>Statement of the Problem</vt:lpstr>
      <vt:lpstr>Review of Literature The Pros</vt:lpstr>
      <vt:lpstr>Review of Literature The Cons</vt:lpstr>
      <vt:lpstr>Educational Theorists</vt:lpstr>
      <vt:lpstr>Current Implementation</vt:lpstr>
      <vt:lpstr>Research Hypothesis</vt:lpstr>
      <vt:lpstr>Resources</vt:lpstr>
      <vt:lpstr>Resources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 In The Classroom</dc:title>
  <dc:creator>Jessica Mandell</dc:creator>
  <cp:lastModifiedBy>Jessica Mandell</cp:lastModifiedBy>
  <cp:revision>5</cp:revision>
  <cp:lastPrinted>2016-10-18T02:58:22Z</cp:lastPrinted>
  <dcterms:created xsi:type="dcterms:W3CDTF">2016-10-18T02:29:11Z</dcterms:created>
  <dcterms:modified xsi:type="dcterms:W3CDTF">2016-10-18T03:19:30Z</dcterms:modified>
</cp:coreProperties>
</file>